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 Serif"/>
      <p:regular r:id="rId23"/>
      <p:bold r:id="rId24"/>
      <p:italic r:id="rId25"/>
      <p:boldItalic r:id="rId26"/>
    </p:embeddedFont>
    <p:embeddedFont>
      <p:font typeface="Caveat"/>
      <p:regular r:id="rId27"/>
      <p:bold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Lobster"/>
      <p:regular r:id="rId33"/>
    </p:embeddedFont>
    <p:embeddedFont>
      <p:font typeface="Merriweather"/>
      <p:regular r:id="rId34"/>
      <p:bold r:id="rId35"/>
      <p:italic r:id="rId36"/>
      <p:boldItalic r:id="rId37"/>
    </p:embeddedFont>
    <p:embeddedFont>
      <p:font typeface="Roboto Serif SemiBold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erifSemiBold-italic.fntdata"/><Relationship Id="rId20" Type="http://schemas.openxmlformats.org/officeDocument/2006/relationships/slide" Target="slides/slide15.xml"/><Relationship Id="rId41" Type="http://schemas.openxmlformats.org/officeDocument/2006/relationships/font" Target="fonts/RobotoSerifSemiBold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erif-bold.fntdata"/><Relationship Id="rId23" Type="http://schemas.openxmlformats.org/officeDocument/2006/relationships/font" Target="fonts/RobotoSerif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Serif-boldItalic.fntdata"/><Relationship Id="rId25" Type="http://schemas.openxmlformats.org/officeDocument/2006/relationships/font" Target="fonts/RobotoSerif-italic.fntdata"/><Relationship Id="rId28" Type="http://schemas.openxmlformats.org/officeDocument/2006/relationships/font" Target="fonts/Caveat-bold.fntdata"/><Relationship Id="rId27" Type="http://schemas.openxmlformats.org/officeDocument/2006/relationships/font" Target="fonts/Cave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Lobster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Merriweather-bold.fntdata"/><Relationship Id="rId12" Type="http://schemas.openxmlformats.org/officeDocument/2006/relationships/slide" Target="slides/slide7.xml"/><Relationship Id="rId34" Type="http://schemas.openxmlformats.org/officeDocument/2006/relationships/font" Target="fonts/Merriweather-regular.fntdata"/><Relationship Id="rId15" Type="http://schemas.openxmlformats.org/officeDocument/2006/relationships/slide" Target="slides/slide10.xml"/><Relationship Id="rId37" Type="http://schemas.openxmlformats.org/officeDocument/2006/relationships/font" Target="fonts/Merriweather-boldItalic.fntdata"/><Relationship Id="rId14" Type="http://schemas.openxmlformats.org/officeDocument/2006/relationships/slide" Target="slides/slide9.xml"/><Relationship Id="rId36" Type="http://schemas.openxmlformats.org/officeDocument/2006/relationships/font" Target="fonts/Merriweather-italic.fntdata"/><Relationship Id="rId17" Type="http://schemas.openxmlformats.org/officeDocument/2006/relationships/slide" Target="slides/slide12.xml"/><Relationship Id="rId39" Type="http://schemas.openxmlformats.org/officeDocument/2006/relationships/font" Target="fonts/RobotoSerifSemiBold-bold.fntdata"/><Relationship Id="rId16" Type="http://schemas.openxmlformats.org/officeDocument/2006/relationships/slide" Target="slides/slide11.xml"/><Relationship Id="rId38" Type="http://schemas.openxmlformats.org/officeDocument/2006/relationships/font" Target="fonts/RobotoSerifSemiBo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4f7904e5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4f7904e5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4f7904e50_0_1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4f7904e50_0_1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38e7b7df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38e7b7df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38e7b7df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38e7b7df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38e7b7df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38e7b7df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e727aba3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e727aba3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4f7904e50_0_1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e4f7904e50_0_1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38e7b7df1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738e7b7df1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4f7904e50_0_1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e4f7904e50_0_1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4f7904e5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4f7904e5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738e7b7df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738e7b7df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7c118bda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7c118bda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5f29c30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5f29c30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4f7904e50_0_1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e4f7904e50_0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38e7b7d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738e7b7d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38e7b7df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738e7b7d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738e7b7df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738e7b7df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jpg"/><Relationship Id="rId4" Type="http://schemas.openxmlformats.org/officeDocument/2006/relationships/image" Target="../media/image7.png"/><Relationship Id="rId5" Type="http://schemas.openxmlformats.org/officeDocument/2006/relationships/image" Target="../media/image2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3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22.jpg"/><Relationship Id="rId5" Type="http://schemas.openxmlformats.org/officeDocument/2006/relationships/image" Target="../media/image27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hyperlink" Target="https://docs.google.com/spreadsheets/d/1_JwfySBEFDeu-Bwb4rUwg6ASHGZ5ZabB/edit?gid=1218662678#gid=1218662678&amp;fvid=370691747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g"/><Relationship Id="rId4" Type="http://schemas.openxmlformats.org/officeDocument/2006/relationships/image" Target="../media/image33.gif"/><Relationship Id="rId5" Type="http://schemas.openxmlformats.org/officeDocument/2006/relationships/image" Target="../media/image3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2.jpg"/><Relationship Id="rId5" Type="http://schemas.openxmlformats.org/officeDocument/2006/relationships/image" Target="../media/image5.png"/><Relationship Id="rId6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820775"/>
            <a:ext cx="8520600" cy="2052600"/>
          </a:xfrm>
          <a:prstGeom prst="rect">
            <a:avLst/>
          </a:prstGeom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rgbClr val="FF0000"/>
                </a:highlight>
              </a:rPr>
              <a:t>Zomato Project</a:t>
            </a:r>
            <a:endParaRPr>
              <a:solidFill>
                <a:schemeClr val="lt1"/>
              </a:solidFill>
              <a:highlight>
                <a:srgbClr val="FF0000"/>
              </a:highlight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0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Caveat"/>
                <a:ea typeface="Caveat"/>
                <a:cs typeface="Caveat"/>
                <a:sym typeface="Caveat"/>
              </a:rPr>
              <a:t>                                                          </a:t>
            </a:r>
            <a:r>
              <a:rPr i="1" lang="en-GB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By Ankit Singh</a:t>
            </a:r>
            <a:endParaRPr i="1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502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DS May 2024 Batch</a:t>
            </a:r>
            <a:endParaRPr i="1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9D9D9"/>
            </a:gs>
            <a:gs pos="45000">
              <a:srgbClr val="6F999E"/>
            </a:gs>
            <a:gs pos="100000">
              <a:srgbClr val="04596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highlight>
                  <a:schemeClr val="accent5"/>
                </a:highlight>
                <a:latin typeface="Lobster"/>
                <a:ea typeface="Lobster"/>
                <a:cs typeface="Lobster"/>
                <a:sym typeface="Lobster"/>
              </a:rPr>
              <a:t>Suggested Countires for Opening New Restaurants</a:t>
            </a:r>
            <a:endParaRPr>
              <a:solidFill>
                <a:schemeClr val="lt2"/>
              </a:solidFill>
              <a:highlight>
                <a:schemeClr val="accent5"/>
              </a:highlight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51" name="Google Shape;151;p2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800" y="972663"/>
            <a:ext cx="6207979" cy="3129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85725"/>
            <a:ext cx="1665702" cy="31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 title="Presenter Earth 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2875" y="-16900"/>
            <a:ext cx="1221125" cy="101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302250" y="4262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-GB" sz="1800">
                <a:solidFill>
                  <a:schemeClr val="dk1"/>
                </a:solidFill>
              </a:rPr>
              <a:t>8 Countries are suggested for opening new restaurants having existing number of restaurants less than 40 and average ratings less than 4.5 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0000"/>
            </a:gs>
            <a:gs pos="100000">
              <a:schemeClr val="accent1"/>
            </a:gs>
          </a:gsLst>
          <a:lin ang="5400012" scaled="0"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0725"/>
            <a:ext cx="5545674" cy="36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 title="City Day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14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>
            <p:ph type="title"/>
          </p:nvPr>
        </p:nvSpPr>
        <p:spPr>
          <a:xfrm>
            <a:off x="381725" y="62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-GB" sz="3420">
                <a:highlight>
                  <a:srgbClr val="D83729"/>
                </a:highlight>
              </a:rPr>
              <a:t>Suggested Cities</a:t>
            </a:r>
            <a:endParaRPr b="1" i="1" sz="3420">
              <a:highlight>
                <a:srgbClr val="D83729"/>
              </a:highlight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5592225" y="1421450"/>
            <a:ext cx="3247200" cy="3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-GB">
                <a:solidFill>
                  <a:schemeClr val="dk1"/>
                </a:solidFill>
              </a:rPr>
              <a:t>After analyzing the data these cities </a:t>
            </a:r>
            <a:r>
              <a:rPr lang="en-GB">
                <a:solidFill>
                  <a:schemeClr val="dk1"/>
                </a:solidFill>
              </a:rPr>
              <a:t>in suggested countries</a:t>
            </a:r>
            <a:r>
              <a:rPr lang="en-GB">
                <a:solidFill>
                  <a:schemeClr val="dk1"/>
                </a:solidFill>
              </a:rPr>
              <a:t> were found to be suitable for opening new restaurants.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-GB">
                <a:solidFill>
                  <a:schemeClr val="dk1"/>
                </a:solidFill>
              </a:rPr>
              <a:t>These cities have less competition and the average rating of restaurant present there are also from medium brackets.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-GB">
                <a:solidFill>
                  <a:schemeClr val="dk1"/>
                </a:solidFill>
              </a:rPr>
              <a:t>New business will not struggle to survive here because of low competitors and their average performance.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85800"/>
            <a:ext cx="9144001" cy="32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1052675" y="106200"/>
            <a:ext cx="72384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400">
                <a:solidFill>
                  <a:schemeClr val="dk1"/>
                </a:solidFill>
                <a:highlight>
                  <a:schemeClr val="lt2"/>
                </a:highlight>
              </a:rPr>
              <a:t>Average Cost For two in Suggested Countries</a:t>
            </a:r>
            <a:endParaRPr b="1" i="1" sz="2400">
              <a:solidFill>
                <a:schemeClr val="dk1"/>
              </a:solidFill>
              <a:highlight>
                <a:schemeClr val="lt2"/>
              </a:highlight>
            </a:endParaRPr>
          </a:p>
        </p:txBody>
      </p:sp>
      <p:pic>
        <p:nvPicPr>
          <p:cNvPr id="169" name="Google Shape;169;p24" title="Money Dollar 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8325" y="640775"/>
            <a:ext cx="1735675" cy="9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239725" y="3862225"/>
            <a:ext cx="87549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GB" sz="1500">
                <a:solidFill>
                  <a:schemeClr val="dk1"/>
                </a:solidFill>
                <a:highlight>
                  <a:srgbClr val="D9D9D9"/>
                </a:highlight>
              </a:rPr>
              <a:t>Average COst for two in Turkey is lowest and highest in Singapore.</a:t>
            </a:r>
            <a:endParaRPr sz="1500">
              <a:solidFill>
                <a:schemeClr val="dk1"/>
              </a:solidFill>
              <a:highlight>
                <a:srgbClr val="D9D9D9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GB" sz="1500">
                <a:solidFill>
                  <a:schemeClr val="dk1"/>
                </a:solidFill>
                <a:highlight>
                  <a:srgbClr val="D9D9D9"/>
                </a:highlight>
              </a:rPr>
              <a:t>Different average cost in different countries show difference in </a:t>
            </a:r>
            <a:r>
              <a:rPr lang="en-GB" sz="1500">
                <a:solidFill>
                  <a:schemeClr val="dk1"/>
                </a:solidFill>
                <a:highlight>
                  <a:srgbClr val="D9D9D9"/>
                </a:highlight>
              </a:rPr>
              <a:t>economic</a:t>
            </a:r>
            <a:r>
              <a:rPr lang="en-GB" sz="1500">
                <a:solidFill>
                  <a:schemeClr val="dk1"/>
                </a:solidFill>
                <a:highlight>
                  <a:srgbClr val="D9D9D9"/>
                </a:highlight>
              </a:rPr>
              <a:t> conditions in various countries.</a:t>
            </a:r>
            <a:endParaRPr sz="1500">
              <a:solidFill>
                <a:schemeClr val="dk1"/>
              </a:solidFill>
              <a:highlight>
                <a:srgbClr val="D9D9D9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GB" sz="1500">
                <a:solidFill>
                  <a:schemeClr val="dk1"/>
                </a:solidFill>
                <a:highlight>
                  <a:srgbClr val="D9D9D9"/>
                </a:highlight>
              </a:rPr>
              <a:t>New restaurants should serve food according to these average cost only in order to survive the competition.</a:t>
            </a:r>
            <a:endParaRPr sz="1500">
              <a:solidFill>
                <a:schemeClr val="dk1"/>
              </a:solidFill>
              <a:highlight>
                <a:srgbClr val="D9D9D9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15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311700" y="-88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-GB" sz="2720"/>
              <a:t>Cuisines which are Highly Preferred</a:t>
            </a:r>
            <a:r>
              <a:rPr lang="en-GB" sz="2720"/>
              <a:t> </a:t>
            </a:r>
            <a:endParaRPr sz="2720"/>
          </a:p>
        </p:txBody>
      </p:sp>
      <p:pic>
        <p:nvPicPr>
          <p:cNvPr id="176" name="Google Shape;176;p2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875" y="471675"/>
            <a:ext cx="6457401" cy="41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 title="Whats Your Favorite Meal Whats Your Favorite Food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19625"/>
            <a:ext cx="1995450" cy="13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134700" y="529175"/>
            <a:ext cx="2417700" cy="30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en-GB" sz="1600">
                <a:solidFill>
                  <a:schemeClr val="dk1"/>
                </a:solidFill>
              </a:rPr>
              <a:t> T</a:t>
            </a:r>
            <a:r>
              <a:rPr lang="en-GB" sz="1600">
                <a:solidFill>
                  <a:schemeClr val="dk1"/>
                </a:solidFill>
              </a:rPr>
              <a:t>hese cuisines have the highest ratings making them popular among the local people.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en-GB" sz="1600">
                <a:solidFill>
                  <a:schemeClr val="dk1"/>
                </a:solidFill>
              </a:rPr>
              <a:t>These Cuisines would be best for the new restaurants for competing in the market.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 title="brown wooden dining tables inside restaurant free image | Peakpx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79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 rotWithShape="1">
          <a:blip r:embed="rId4">
            <a:alphaModFix/>
          </a:blip>
          <a:srcRect b="0" l="20629" r="20629" t="0"/>
          <a:stretch/>
        </p:blipFill>
        <p:spPr>
          <a:xfrm>
            <a:off x="4679700" y="0"/>
            <a:ext cx="44643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8" y="1054675"/>
            <a:ext cx="3536799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583650" y="200000"/>
            <a:ext cx="3814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H</a:t>
            </a:r>
            <a:r>
              <a:rPr b="1" lang="en-GB" sz="2400" u="sng">
                <a:solidFill>
                  <a:schemeClr val="lt1"/>
                </a:solidFill>
                <a:highlight>
                  <a:srgbClr val="D83729"/>
                </a:highlight>
              </a:rPr>
              <a:t>Has Table Booking</a:t>
            </a:r>
            <a:endParaRPr b="1" sz="2400" u="sng">
              <a:solidFill>
                <a:schemeClr val="lt1"/>
              </a:solidFill>
              <a:highlight>
                <a:srgbClr val="D83729"/>
              </a:highlight>
            </a:endParaRPr>
          </a:p>
        </p:txBody>
      </p:sp>
      <p:pic>
        <p:nvPicPr>
          <p:cNvPr id="187" name="Google Shape;187;p26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8275" y="1054675"/>
            <a:ext cx="3635725" cy="25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5367575" y="242950"/>
            <a:ext cx="33144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 u="sng">
                <a:solidFill>
                  <a:schemeClr val="lt1"/>
                </a:solidFill>
                <a:highlight>
                  <a:srgbClr val="D83729"/>
                </a:highlight>
              </a:rPr>
              <a:t>Has Online Delivery</a:t>
            </a:r>
            <a:endParaRPr b="1" sz="2400" u="sng">
              <a:solidFill>
                <a:schemeClr val="lt1"/>
              </a:solidFill>
              <a:highlight>
                <a:srgbClr val="D83729"/>
              </a:highlight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317875" y="3803625"/>
            <a:ext cx="42540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GB" sz="1500">
                <a:solidFill>
                  <a:schemeClr val="dk1"/>
                </a:solidFill>
                <a:highlight>
                  <a:srgbClr val="D9D9D9"/>
                </a:highlight>
              </a:rPr>
              <a:t>Restaurants which have </a:t>
            </a:r>
            <a:r>
              <a:rPr lang="en-GB" sz="1500">
                <a:solidFill>
                  <a:schemeClr val="dk1"/>
                </a:solidFill>
                <a:highlight>
                  <a:srgbClr val="D9D9D9"/>
                </a:highlight>
              </a:rPr>
              <a:t>table bookings have higher ratings than restaurants who don’t.</a:t>
            </a:r>
            <a:endParaRPr sz="1500">
              <a:solidFill>
                <a:schemeClr val="dk1"/>
              </a:solidFill>
              <a:highlight>
                <a:srgbClr val="D9D9D9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GB" sz="1500">
                <a:solidFill>
                  <a:schemeClr val="dk1"/>
                </a:solidFill>
                <a:highlight>
                  <a:srgbClr val="D9D9D9"/>
                </a:highlight>
              </a:rPr>
              <a:t>New restaurants should offer table bookings for better customer satisfaction.</a:t>
            </a:r>
            <a:endParaRPr sz="1500">
              <a:solidFill>
                <a:schemeClr val="dk1"/>
              </a:solidFill>
              <a:highlight>
                <a:srgbClr val="D9D9D9"/>
              </a:highlight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5004450" y="3840650"/>
            <a:ext cx="38148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GB" sz="1500">
                <a:solidFill>
                  <a:schemeClr val="dk1"/>
                </a:solidFill>
                <a:highlight>
                  <a:srgbClr val="D9D9D9"/>
                </a:highlight>
              </a:rPr>
              <a:t>Restaurants having online delivery facility have higher average ratings than others.</a:t>
            </a:r>
            <a:endParaRPr sz="1500">
              <a:solidFill>
                <a:schemeClr val="dk1"/>
              </a:solidFill>
              <a:highlight>
                <a:srgbClr val="D9D9D9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GB" sz="1500">
                <a:solidFill>
                  <a:schemeClr val="dk1"/>
                </a:solidFill>
                <a:highlight>
                  <a:srgbClr val="D9D9D9"/>
                </a:highlight>
              </a:rPr>
              <a:t>So new establishment should aslo offer this </a:t>
            </a:r>
            <a:r>
              <a:rPr lang="en-GB" sz="1500">
                <a:solidFill>
                  <a:schemeClr val="dk1"/>
                </a:solidFill>
                <a:highlight>
                  <a:srgbClr val="D9D9D9"/>
                </a:highlight>
              </a:rPr>
              <a:t>facility</a:t>
            </a:r>
            <a:r>
              <a:rPr lang="en-GB" sz="1500">
                <a:solidFill>
                  <a:schemeClr val="dk1"/>
                </a:solidFill>
                <a:highlight>
                  <a:srgbClr val="D9D9D9"/>
                </a:highlight>
              </a:rPr>
              <a:t>.</a:t>
            </a:r>
            <a:endParaRPr sz="1500">
              <a:solidFill>
                <a:schemeClr val="dk1"/>
              </a:solidFill>
              <a:highlight>
                <a:srgbClr val="D9D9D9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250"/>
            <a:ext cx="9143999" cy="48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0" y="-62650"/>
            <a:ext cx="20781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DASHBOARD</a:t>
            </a:r>
            <a:endParaRPr i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</a:t>
            </a:r>
            <a:r>
              <a:rPr b="1" lang="en-GB"/>
              <a:t>ONCLUSION</a:t>
            </a:r>
            <a:endParaRPr b="1"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8" title="Old paper background 1080P, 2K, 4K, 5K HD wallpapers free download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6575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 title="Spreadsheet chart icon | Public domain vector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6125" y="521225"/>
            <a:ext cx="29335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/>
        </p:nvSpPr>
        <p:spPr>
          <a:xfrm>
            <a:off x="336750" y="125075"/>
            <a:ext cx="4964700" cy="4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 and Key Insights</a:t>
            </a:r>
            <a:endParaRPr b="1" sz="1800" u="sng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en-GB" sz="1600">
                <a:solidFill>
                  <a:schemeClr val="dk1"/>
                </a:solidFill>
              </a:rPr>
              <a:t>Australia, Canada, Indonesia, New Zealand, Qatar, Sri Lanka, Singapore and Turkey are the potential locations where new establishments can be made.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en-GB" sz="1600">
                <a:solidFill>
                  <a:schemeClr val="dk1"/>
                </a:solidFill>
              </a:rPr>
              <a:t>India can also be looked upon for opening restaurants as it has scope for profit but it will require more complex strategies as there is very high </a:t>
            </a:r>
            <a:r>
              <a:rPr lang="en-GB" sz="1600">
                <a:solidFill>
                  <a:schemeClr val="dk1"/>
                </a:solidFill>
              </a:rPr>
              <a:t>competition</a:t>
            </a:r>
            <a:r>
              <a:rPr lang="en-GB" sz="1600">
                <a:solidFill>
                  <a:schemeClr val="dk1"/>
                </a:solidFill>
              </a:rPr>
              <a:t>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en-GB" sz="1600">
                <a:solidFill>
                  <a:schemeClr val="dk1"/>
                </a:solidFill>
              </a:rPr>
              <a:t>Choice of Cuisines will have most of the impact in gaining success.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en-GB" sz="1600">
                <a:solidFill>
                  <a:schemeClr val="dk1"/>
                </a:solidFill>
              </a:rPr>
              <a:t>In Order</a:t>
            </a:r>
            <a:r>
              <a:rPr lang="en-GB" sz="1600">
                <a:solidFill>
                  <a:schemeClr val="dk1"/>
                </a:solidFill>
              </a:rPr>
              <a:t> to survive neck </a:t>
            </a:r>
            <a:r>
              <a:rPr lang="en-GB" sz="1600">
                <a:solidFill>
                  <a:schemeClr val="dk1"/>
                </a:solidFill>
              </a:rPr>
              <a:t>through</a:t>
            </a:r>
            <a:r>
              <a:rPr lang="en-GB" sz="1600">
                <a:solidFill>
                  <a:schemeClr val="dk1"/>
                </a:solidFill>
              </a:rPr>
              <a:t> competition and stand out from the crowd we would have to focus more on Ambience, dining experience and quality of food.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en-GB" sz="1600">
                <a:solidFill>
                  <a:schemeClr val="dk1"/>
                </a:solidFill>
              </a:rPr>
              <a:t>The Price range must be adjusted according to the cuisines and location.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DECDB"/>
            </a:gs>
            <a:gs pos="100000">
              <a:srgbClr val="F0AA6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/>
        </p:nvSpPr>
        <p:spPr>
          <a:xfrm>
            <a:off x="0" y="870275"/>
            <a:ext cx="3579900" cy="27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 u="sng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11" name="Google Shape;211;p29" title="चित्र:Hardu Tamrpatra.jpg - विकिपीडिया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 title="Thank You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300" y="2631400"/>
            <a:ext cx="4477700" cy="24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 title="HD wallpaper: red Thank You neon signage, thanks, inscription ...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00" y="16400"/>
            <a:ext cx="4684376" cy="27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5D0D0"/>
            </a:gs>
            <a:gs pos="100000">
              <a:srgbClr val="D9686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effectLst>
            <a:outerShdw blurRad="57150" rotWithShape="0" algn="bl">
              <a:srgbClr val="FF0000">
                <a:alpha val="96000"/>
              </a:srgbClr>
            </a:outerShdw>
            <a:reflection blurRad="0" dir="5400000" dist="38100" endA="0" fadeDir="5400012" kx="0" rotWithShape="0" algn="bl" stA="14000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-GB" sz="3020">
                <a:solidFill>
                  <a:schemeClr val="lt1"/>
                </a:solidFill>
              </a:rPr>
              <a:t>About Zomato:-</a:t>
            </a:r>
            <a:endParaRPr b="1" i="1" sz="3020">
              <a:solidFill>
                <a:schemeClr val="lt1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703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-GB" sz="2600">
                <a:solidFill>
                  <a:srgbClr val="1C26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Zomato is a leading restaurant search and discovery platform founded in 2008 in India. It allows users to find restaurants, read reviews, and order food for delivery. Zomato is a pioneer in the Indian market and now operates globally with over 1 million listed restaurants across 24 countries.</a:t>
            </a:r>
            <a:endParaRPr sz="2600">
              <a:solidFill>
                <a:srgbClr val="1C26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-GB" sz="2600">
                <a:solidFill>
                  <a:srgbClr val="1C26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has received hundreds of millions in funding from investors and has grown through acquiring other food-related companies</a:t>
            </a:r>
            <a:endParaRPr sz="2600">
              <a:solidFill>
                <a:srgbClr val="1C263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3643" l="0" r="0" t="3643"/>
          <a:stretch/>
        </p:blipFill>
        <p:spPr>
          <a:xfrm>
            <a:off x="3407825" y="78600"/>
            <a:ext cx="3162301" cy="84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title="Zomato Boy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0125" y="3020925"/>
            <a:ext cx="2573875" cy="21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0000"/>
            </a:gs>
            <a:gs pos="100000">
              <a:srgbClr val="540303"/>
            </a:gs>
          </a:gsLst>
          <a:lin ang="5400012" scaled="0"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5"/>
          <p:cNvGrpSpPr/>
          <p:nvPr/>
        </p:nvGrpSpPr>
        <p:grpSpPr>
          <a:xfrm>
            <a:off x="3963225" y="891450"/>
            <a:ext cx="3175200" cy="3175200"/>
            <a:chOff x="2820225" y="891450"/>
            <a:chExt cx="3175200" cy="3175200"/>
          </a:xfrm>
        </p:grpSpPr>
        <p:sp>
          <p:nvSpPr>
            <p:cNvPr id="69" name="Google Shape;69;p15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rgbClr val="83E3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rgbClr val="83E3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15"/>
          <p:cNvGrpSpPr/>
          <p:nvPr/>
        </p:nvGrpSpPr>
        <p:grpSpPr>
          <a:xfrm>
            <a:off x="6508050" y="2003825"/>
            <a:ext cx="1425300" cy="1049999"/>
            <a:chOff x="5130375" y="2071475"/>
            <a:chExt cx="1425300" cy="1049999"/>
          </a:xfrm>
        </p:grpSpPr>
        <p:sp>
          <p:nvSpPr>
            <p:cNvPr id="72" name="Google Shape;72;p15"/>
            <p:cNvSpPr/>
            <p:nvPr/>
          </p:nvSpPr>
          <p:spPr>
            <a:xfrm>
              <a:off x="5130375" y="2356474"/>
              <a:ext cx="1425300" cy="765000"/>
            </a:xfrm>
            <a:prstGeom prst="rect">
              <a:avLst/>
            </a:prstGeom>
            <a:gradFill>
              <a:gsLst>
                <a:gs pos="0">
                  <a:srgbClr val="DBD4EB"/>
                </a:gs>
                <a:gs pos="100000">
                  <a:srgbClr val="9080BB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Restaurant accepts the order then prepare &amp; pack the order.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5130375" y="2071475"/>
              <a:ext cx="1425300" cy="285000"/>
            </a:xfrm>
            <a:prstGeom prst="round1Rect">
              <a:avLst>
                <a:gd fmla="val 50000" name="adj"/>
              </a:avLst>
            </a:prstGeom>
            <a:gradFill>
              <a:gsLst>
                <a:gs pos="0">
                  <a:srgbClr val="4D29AA"/>
                </a:gs>
                <a:gs pos="100000">
                  <a:srgbClr val="1E123D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2: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4" name="Google Shape;74;p15"/>
          <p:cNvGrpSpPr/>
          <p:nvPr/>
        </p:nvGrpSpPr>
        <p:grpSpPr>
          <a:xfrm>
            <a:off x="4941950" y="353407"/>
            <a:ext cx="1332300" cy="914700"/>
            <a:chOff x="3798075" y="775532"/>
            <a:chExt cx="1332300" cy="914700"/>
          </a:xfrm>
        </p:grpSpPr>
        <p:sp>
          <p:nvSpPr>
            <p:cNvPr id="75" name="Google Shape;75;p15"/>
            <p:cNvSpPr/>
            <p:nvPr/>
          </p:nvSpPr>
          <p:spPr>
            <a:xfrm>
              <a:off x="3798075" y="1060532"/>
              <a:ext cx="1332300" cy="629700"/>
            </a:xfrm>
            <a:prstGeom prst="rect">
              <a:avLst/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Order food from Zomato app.</a:t>
              </a: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3798075" y="775532"/>
              <a:ext cx="1332300" cy="285000"/>
            </a:xfrm>
            <a:prstGeom prst="round1Rect">
              <a:avLst>
                <a:gd fmla="val 50000" name="adj"/>
              </a:avLst>
            </a:prstGeom>
            <a:gradFill>
              <a:gsLst>
                <a:gs pos="0">
                  <a:srgbClr val="DB0000"/>
                </a:gs>
                <a:gs pos="100000">
                  <a:srgbClr val="54030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1: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" name="Google Shape;77;p15"/>
          <p:cNvGrpSpPr/>
          <p:nvPr/>
        </p:nvGrpSpPr>
        <p:grpSpPr>
          <a:xfrm>
            <a:off x="3195750" y="1835527"/>
            <a:ext cx="1332300" cy="1199698"/>
            <a:chOff x="2465775" y="2071477"/>
            <a:chExt cx="1332300" cy="1199698"/>
          </a:xfrm>
        </p:grpSpPr>
        <p:sp>
          <p:nvSpPr>
            <p:cNvPr id="78" name="Google Shape;78;p15"/>
            <p:cNvSpPr/>
            <p:nvPr/>
          </p:nvSpPr>
          <p:spPr>
            <a:xfrm>
              <a:off x="2465775" y="2356475"/>
              <a:ext cx="1332300" cy="914700"/>
            </a:xfrm>
            <a:prstGeom prst="rect">
              <a:avLst/>
            </a:prstGeom>
            <a:gradFill>
              <a:gsLst>
                <a:gs pos="0">
                  <a:srgbClr val="FFC882"/>
                </a:gs>
                <a:gs pos="100000">
                  <a:srgbClr val="F58E09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delivery partner reaches the customers location and delivers the order.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2465775" y="2071477"/>
              <a:ext cx="1332300" cy="285000"/>
            </a:xfrm>
            <a:prstGeom prst="round1Rect">
              <a:avLst>
                <a:gd fmla="val 50000" name="adj"/>
              </a:avLst>
            </a:prstGeom>
            <a:gradFill>
              <a:gsLst>
                <a:gs pos="0">
                  <a:srgbClr val="FFC102"/>
                </a:gs>
                <a:gs pos="100000">
                  <a:srgbClr val="795C0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4:</a:t>
              </a:r>
              <a:endParaRPr b="1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0" name="Google Shape;80;p15"/>
          <p:cNvGrpSpPr/>
          <p:nvPr/>
        </p:nvGrpSpPr>
        <p:grpSpPr>
          <a:xfrm>
            <a:off x="5017275" y="3678602"/>
            <a:ext cx="1332300" cy="914700"/>
            <a:chOff x="3798075" y="3373802"/>
            <a:chExt cx="1332300" cy="914700"/>
          </a:xfrm>
        </p:grpSpPr>
        <p:sp>
          <p:nvSpPr>
            <p:cNvPr id="81" name="Google Shape;81;p15"/>
            <p:cNvSpPr/>
            <p:nvPr/>
          </p:nvSpPr>
          <p:spPr>
            <a:xfrm>
              <a:off x="3798075" y="3658802"/>
              <a:ext cx="1332300" cy="629700"/>
            </a:xfrm>
            <a:prstGeom prst="rect">
              <a:avLst/>
            </a:prstGeom>
            <a:gradFill>
              <a:gsLst>
                <a:gs pos="0">
                  <a:srgbClr val="DCECD5"/>
                </a:gs>
                <a:gs pos="100000">
                  <a:srgbClr val="92BC8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delivery partner picks up the order from the restaurant.</a:t>
              </a:r>
              <a:endParaRPr sz="1000">
                <a:solidFill>
                  <a:schemeClr val="dk1"/>
                </a:solidFill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3798075" y="3373802"/>
              <a:ext cx="1332300" cy="285000"/>
            </a:xfrm>
            <a:prstGeom prst="round1Rect">
              <a:avLst>
                <a:gd fmla="val 50000" name="adj"/>
              </a:avLst>
            </a:prstGeom>
            <a:gradFill>
              <a:gsLst>
                <a:gs pos="0">
                  <a:srgbClr val="51AB2A"/>
                </a:gs>
                <a:gs pos="100000">
                  <a:srgbClr val="203E1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3: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3" name="Google Shape;83;p15"/>
          <p:cNvSpPr txBox="1"/>
          <p:nvPr/>
        </p:nvSpPr>
        <p:spPr>
          <a:xfrm>
            <a:off x="-63075" y="16750"/>
            <a:ext cx="40374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700">
                <a:solidFill>
                  <a:srgbClr val="D83729"/>
                </a:solidFill>
                <a:highlight>
                  <a:schemeClr val="dk1"/>
                </a:highlight>
                <a:latin typeface="Roboto Serif"/>
                <a:ea typeface="Roboto Serif"/>
                <a:cs typeface="Roboto Serif"/>
                <a:sym typeface="Roboto Serif"/>
              </a:rPr>
              <a:t>How ZOMATO Works</a:t>
            </a:r>
            <a:endParaRPr b="1" i="1" sz="2700">
              <a:solidFill>
                <a:srgbClr val="D83729"/>
              </a:solidFill>
              <a:highlight>
                <a:schemeClr val="dk1"/>
              </a:highlight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850" y="64950"/>
            <a:ext cx="1503100" cy="12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325" y="3053825"/>
            <a:ext cx="1821150" cy="16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6750" y="3642300"/>
            <a:ext cx="1950525" cy="14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3025" y="944900"/>
            <a:ext cx="2092726" cy="15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 title="Crumpled Paper Texture Images | Free Vector, PNG &amp; PSD Background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212375" y="93900"/>
            <a:ext cx="5175000" cy="43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u="sng">
                <a:solidFill>
                  <a:schemeClr val="lt1"/>
                </a:solidFill>
              </a:rPr>
              <a:t>Problem Statement</a:t>
            </a:r>
            <a:endParaRPr sz="30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</a:rPr>
              <a:t>You are hired as a consultant data analyst by Zomato where the team is looking for expansion and opening more restaurants. Your task is to develop strategies/suggestions for opening newer restaurants.</a:t>
            </a:r>
            <a:endParaRPr sz="3600">
              <a:solidFill>
                <a:schemeClr val="lt1"/>
              </a:solidFill>
            </a:endParaRPr>
          </a:p>
        </p:txBody>
      </p:sp>
      <p:pic>
        <p:nvPicPr>
          <p:cNvPr id="94" name="Google Shape;94;p16" title="96 Royalty-Free Analysis Photos | PickPik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549" y="939775"/>
            <a:ext cx="36044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 title="Note pad 1080P, 2K, 4K, 5K HD wallpapers free download | Wallpaper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1271550" y="1548425"/>
            <a:ext cx="6441000" cy="30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GB" sz="1500">
                <a:solidFill>
                  <a:schemeClr val="dk1"/>
                </a:solidFill>
              </a:rPr>
              <a:t>Total number of Restaurants: 9,551 restaurants in various countries and cities.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GB" sz="1500">
                <a:solidFill>
                  <a:schemeClr val="dk1"/>
                </a:solidFill>
              </a:rPr>
              <a:t>Geographical Coverage : 15 Countries across the globe serving different types of food to different types of customers.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GB" sz="1500">
                <a:solidFill>
                  <a:schemeClr val="dk1"/>
                </a:solidFill>
              </a:rPr>
              <a:t>Number of Cities : 141 Cities in various Countries from different social backgrounds.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GB" sz="1500">
                <a:solidFill>
                  <a:schemeClr val="dk1"/>
                </a:solidFill>
              </a:rPr>
              <a:t>Number of Cuisines : 1826 Cuisines in 9,551 Restaurants in 15 different Countries.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-GB" sz="1500">
                <a:solidFill>
                  <a:schemeClr val="dk1"/>
                </a:solidFill>
              </a:rPr>
              <a:t>Additional information about the Restaurants such as Has Table booking, Has Online delivery, Is Delivering now, Switch to Order menu.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1552950" y="858575"/>
            <a:ext cx="6034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300" u="sng">
                <a:solidFill>
                  <a:schemeClr val="dk1"/>
                </a:solidFill>
                <a:highlight>
                  <a:srgbClr val="D83729"/>
                </a:highlight>
                <a:latin typeface="Merriweather"/>
                <a:ea typeface="Merriweather"/>
                <a:cs typeface="Merriweather"/>
                <a:sym typeface="Merriweather"/>
              </a:rPr>
              <a:t>Data Overview</a:t>
            </a:r>
            <a:endParaRPr b="1" i="1" sz="3600" u="sng">
              <a:solidFill>
                <a:schemeClr val="dk1"/>
              </a:solidFill>
              <a:highlight>
                <a:srgbClr val="D83729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00"/>
            </a:gs>
            <a:gs pos="45000">
              <a:srgbClr val="B7CE74"/>
            </a:gs>
            <a:gs pos="100000">
              <a:srgbClr val="EAD1DC"/>
            </a:gs>
          </a:gsLst>
          <a:lin ang="5400012" scaled="0"/>
        </a:gra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-945550" y="99225"/>
            <a:ext cx="85206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>
                <a:latin typeface="Roboto Serif SemiBold"/>
                <a:ea typeface="Roboto Serif SemiBold"/>
                <a:cs typeface="Roboto Serif SemiBold"/>
                <a:sym typeface="Roboto Serif SemiBold"/>
              </a:rPr>
              <a:t>Analytical Approach and Tools</a:t>
            </a:r>
            <a:endParaRPr/>
          </a:p>
        </p:txBody>
      </p:sp>
      <p:grpSp>
        <p:nvGrpSpPr>
          <p:cNvPr id="109" name="Google Shape;109;p18"/>
          <p:cNvGrpSpPr/>
          <p:nvPr/>
        </p:nvGrpSpPr>
        <p:grpSpPr>
          <a:xfrm>
            <a:off x="0" y="1189989"/>
            <a:ext cx="2214600" cy="3217636"/>
            <a:chOff x="0" y="1189989"/>
            <a:chExt cx="2214600" cy="3217636"/>
          </a:xfrm>
        </p:grpSpPr>
        <p:sp>
          <p:nvSpPr>
            <p:cNvPr id="110" name="Google Shape;110;p18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Cleaning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" name="Google Shape;111;p18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GB" sz="1600">
                  <a:solidFill>
                    <a:schemeClr val="dk1"/>
                  </a:solidFill>
                </a:rPr>
                <a:t> </a:t>
              </a:r>
              <a:r>
                <a:rPr lang="en-GB" sz="1300">
                  <a:solidFill>
                    <a:schemeClr val="dk1"/>
                  </a:solidFill>
                </a:rPr>
                <a:t>Used functions like Remove Duplicates, Find and Replace, TRIM to ensure data accuracy so that becomes usable and suitable to work o</a:t>
              </a:r>
              <a:r>
                <a:rPr lang="en-GB" sz="1200">
                  <a:solidFill>
                    <a:schemeClr val="dk1"/>
                  </a:solidFill>
                </a:rPr>
                <a:t>n.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grpSp>
        <p:nvGrpSpPr>
          <p:cNvPr id="112" name="Google Shape;112;p18"/>
          <p:cNvGrpSpPr/>
          <p:nvPr/>
        </p:nvGrpSpPr>
        <p:grpSpPr>
          <a:xfrm>
            <a:off x="1838325" y="1189775"/>
            <a:ext cx="2064000" cy="3217850"/>
            <a:chOff x="1838325" y="1189775"/>
            <a:chExt cx="2064000" cy="3217850"/>
          </a:xfrm>
        </p:grpSpPr>
        <p:sp>
          <p:nvSpPr>
            <p:cNvPr id="113" name="Google Shape;113;p18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Enrichment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18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1"/>
                  </a:solidFill>
                </a:rPr>
                <a:t>Enhanced the data set with additional column like Country using VLOOKUP function with reference from additional table present in country description.</a:t>
              </a:r>
              <a:endParaRPr sz="13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" name="Google Shape;115;p18"/>
          <p:cNvGrpSpPr/>
          <p:nvPr/>
        </p:nvGrpSpPr>
        <p:grpSpPr>
          <a:xfrm>
            <a:off x="3516750" y="1189775"/>
            <a:ext cx="2064000" cy="3217850"/>
            <a:chOff x="3516750" y="1189775"/>
            <a:chExt cx="2064000" cy="3217850"/>
          </a:xfrm>
        </p:grpSpPr>
        <p:sp>
          <p:nvSpPr>
            <p:cNvPr id="116" name="Google Shape;116;p18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02B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Descriptive Analysis 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18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1"/>
                  </a:solidFill>
                </a:rPr>
                <a:t>Employed Pivot tables for summarizing, aggregating key metrics for analysing patterns across different countries and cuisines types</a:t>
              </a:r>
              <a:r>
                <a:rPr lang="en-GB" sz="13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" name="Google Shape;118;p18"/>
          <p:cNvGrpSpPr/>
          <p:nvPr/>
        </p:nvGrpSpPr>
        <p:grpSpPr>
          <a:xfrm>
            <a:off x="6874025" y="1189775"/>
            <a:ext cx="2064000" cy="3217850"/>
            <a:chOff x="6874025" y="1189775"/>
            <a:chExt cx="2064000" cy="3217850"/>
          </a:xfrm>
        </p:grpSpPr>
        <p:sp>
          <p:nvSpPr>
            <p:cNvPr id="119" name="Google Shape;119;p18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Visualization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p18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GB" sz="1300">
                  <a:solidFill>
                    <a:schemeClr val="dk1"/>
                  </a:solidFill>
                </a:rPr>
                <a:t>Created dynamic charts and dashboard for representing data and enabling interaction with data which will help us get various insights from the data.</a:t>
              </a:r>
              <a:endPara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" name="Google Shape;121;p18"/>
          <p:cNvGrpSpPr/>
          <p:nvPr/>
        </p:nvGrpSpPr>
        <p:grpSpPr>
          <a:xfrm>
            <a:off x="5195350" y="1189775"/>
            <a:ext cx="2064000" cy="3217850"/>
            <a:chOff x="5195350" y="1189775"/>
            <a:chExt cx="2064000" cy="3217850"/>
          </a:xfrm>
        </p:grpSpPr>
        <p:sp>
          <p:nvSpPr>
            <p:cNvPr id="122" name="Google Shape;122;p18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Suggestions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23;p18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GB" sz="1300">
                  <a:solidFill>
                    <a:schemeClr val="dk1"/>
                  </a:solidFill>
                </a:rPr>
                <a:t>Based on location and preferences came up with some suggestions for future.Based on location and preferences came up with some suggestions for future.    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pic>
        <p:nvPicPr>
          <p:cNvPr id="124" name="Google Shape;124;p18" title="Liz Lemon 30rock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425" y="0"/>
            <a:ext cx="2678150" cy="11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155850" y="1055400"/>
            <a:ext cx="8832300" cy="4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Total 9551 Restaurants in 15 Countries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Highest Number of Restaurants in India.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0" name="Google Shape;130;p1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421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D1DC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-12175"/>
            <a:ext cx="85206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highlight>
                  <a:srgbClr val="D83729"/>
                </a:highlight>
              </a:rPr>
              <a:t>No. of Restaurants Opened Every Year</a:t>
            </a:r>
            <a:endParaRPr b="1" i="1">
              <a:highlight>
                <a:srgbClr val="D83729"/>
              </a:highlight>
            </a:endParaRPr>
          </a:p>
        </p:txBody>
      </p:sp>
      <p:pic>
        <p:nvPicPr>
          <p:cNvPr id="136" name="Google Shape;136;p2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596825"/>
            <a:ext cx="8963349" cy="36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614925" y="4278425"/>
            <a:ext cx="70665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Highest no. of </a:t>
            </a:r>
            <a:r>
              <a:rPr lang="en-GB" sz="1800">
                <a:solidFill>
                  <a:schemeClr val="dk1"/>
                </a:solidFill>
              </a:rPr>
              <a:t>Restaurants</a:t>
            </a:r>
            <a:r>
              <a:rPr lang="en-GB" sz="1800">
                <a:solidFill>
                  <a:schemeClr val="dk1"/>
                </a:solidFill>
              </a:rPr>
              <a:t> opened in 2018.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Least no. of Restaurants opened in 2012.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38" name="Google Shape;138;p20" title="Summer's goin by so fas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9575" y="42000"/>
            <a:ext cx="1894426" cy="16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highlight>
                  <a:srgbClr val="D83729"/>
                </a:highlight>
              </a:rPr>
              <a:t> Average Votes In Every Country</a:t>
            </a:r>
            <a:endParaRPr i="1">
              <a:highlight>
                <a:srgbClr val="D83729"/>
              </a:highlight>
            </a:endParaRPr>
          </a:p>
        </p:txBody>
      </p:sp>
      <p:pic>
        <p:nvPicPr>
          <p:cNvPr id="144" name="Google Shape;144;p2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6725"/>
            <a:ext cx="9144000" cy="37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0" y="4206025"/>
            <a:ext cx="896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Highest Votes in Indonesia indicating people are liking the restaurants.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Lowest Votes in Brazil indicating that people there are not so fond of restaurants there.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